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8" r:id="rId1"/>
  </p:sldMasterIdLst>
  <p:notesMasterIdLst>
    <p:notesMasterId r:id="rId32"/>
  </p:notes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5" r:id="rId10"/>
    <p:sldId id="268" r:id="rId11"/>
    <p:sldId id="266" r:id="rId12"/>
    <p:sldId id="280" r:id="rId13"/>
    <p:sldId id="281" r:id="rId14"/>
    <p:sldId id="276" r:id="rId15"/>
    <p:sldId id="278" r:id="rId16"/>
    <p:sldId id="275" r:id="rId17"/>
    <p:sldId id="267" r:id="rId18"/>
    <p:sldId id="279" r:id="rId19"/>
    <p:sldId id="269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70" r:id="rId29"/>
    <p:sldId id="274" r:id="rId30"/>
    <p:sldId id="264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683" autoAdjust="0"/>
  </p:normalViewPr>
  <p:slideViewPr>
    <p:cSldViewPr snapToGrid="0">
      <p:cViewPr varScale="1">
        <p:scale>
          <a:sx n="107" d="100"/>
          <a:sy n="107" d="100"/>
        </p:scale>
        <p:origin x="75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E2CC8E-66A9-4042-9526-4BE5FFA73C0A}" type="datetimeFigureOut">
              <a:rPr lang="fr-FR" smtClean="0"/>
              <a:t>11/06/2024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12F905-52D5-4246-B034-4B578DD7A9E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0030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0283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Voici la maquette de l'application, présentant un aperçu visuel détaillé de l'interface utilisateur.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1345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Voici le modèle conceptuel de données de la base de données, montrant les entités et leurs relations.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18067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Uber Cut est structuré selon le modèle MVC (Modèle-Vue-Contrôleur), avec un échange d'informations entre l'application et la base de données via des contrôleurs Symfony PHP.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8384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11354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44957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 conclusion, Uber Cut vise à révolutionner la manière dont les services de coiffure sont offerts et réservés. </a:t>
            </a:r>
          </a:p>
          <a:p>
            <a:r>
              <a:rPr lang="fr-FR" dirty="0"/>
              <a:t>Grâce à une interface intuitive et des fonctionnalités bien pensées, cette plateforme simplifie la vie des coiffeurs indépendants et de leurs clients. </a:t>
            </a:r>
          </a:p>
          <a:p>
            <a:endParaRPr lang="fr-FR" dirty="0"/>
          </a:p>
          <a:p>
            <a:r>
              <a:rPr lang="fr-FR" dirty="0"/>
              <a:t>Améliorations possibles :</a:t>
            </a:r>
          </a:p>
          <a:p>
            <a:endParaRPr lang="fr-FR" dirty="0"/>
          </a:p>
          <a:p>
            <a:pPr>
              <a:buFont typeface="+mj-lt"/>
              <a:buAutoNum type="arabicPeriod"/>
            </a:pPr>
            <a:r>
              <a:rPr lang="fr-FR" dirty="0"/>
              <a:t>Intégration d'un système de paiement en ligne.</a:t>
            </a:r>
          </a:p>
          <a:p>
            <a:pPr>
              <a:buFont typeface="+mj-lt"/>
              <a:buAutoNum type="arabicPeriod"/>
            </a:pPr>
            <a:r>
              <a:rPr lang="fr-FR" dirty="0"/>
              <a:t>Amélioration de l'algorithme de recherche pour des résultats plus pertinents.</a:t>
            </a:r>
          </a:p>
          <a:p>
            <a:pPr>
              <a:buFont typeface="+mj-lt"/>
              <a:buAutoNum type="arabicPeriod"/>
            </a:pPr>
            <a:r>
              <a:rPr lang="fr-FR" dirty="0"/>
              <a:t>Ajout de fonctionnalités de messagerie entre clients et coiffeurs. </a:t>
            </a:r>
          </a:p>
          <a:p>
            <a:pPr>
              <a:buFont typeface="+mj-lt"/>
              <a:buAutoNum type="arabicPeriod"/>
            </a:pPr>
            <a:r>
              <a:rPr lang="fr-FR" dirty="0"/>
              <a:t>Développement d'une application mobile native."</a:t>
            </a:r>
          </a:p>
          <a:p>
            <a:endParaRPr lang="fr-FR" dirty="0"/>
          </a:p>
          <a:p>
            <a:r>
              <a:rPr lang="fr-FR" dirty="0"/>
              <a:t>Merci pour votre attention, et je suis prêt à répondre à vos questions.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1565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Uber Cut est une plateforme web qui met en relation des coiffeurs locaux avec des clients de manière rapide, facile et abordable.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1946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7274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Il s’agit d’un projet personnel que je mène seul. </a:t>
            </a:r>
          </a:p>
          <a:p>
            <a:r>
              <a:rPr lang="fr-FR" dirty="0"/>
              <a:t>Pour l'organisation, je me suis inspiré de la méthode itérative utilisée en entreprise avec un système de tickets. </a:t>
            </a:r>
          </a:p>
          <a:p>
            <a:r>
              <a:rPr lang="fr-FR" dirty="0"/>
              <a:t>J'utilise également un repository GitHub pour le </a:t>
            </a:r>
            <a:r>
              <a:rPr lang="fr-FR" dirty="0" err="1"/>
              <a:t>versionning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SYSTÈME AGILE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9943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fr-FR" dirty="0"/>
              <a:t>Pour développer Uber Cut, </a:t>
            </a:r>
          </a:p>
          <a:p>
            <a:pPr>
              <a:buFont typeface="+mj-lt"/>
              <a:buAutoNum type="arabicPeriod"/>
            </a:pPr>
            <a:r>
              <a:rPr lang="fr-FR" dirty="0"/>
              <a:t>j'ai utilisé Symfony pour le backend, </a:t>
            </a:r>
          </a:p>
          <a:p>
            <a:pPr>
              <a:buFont typeface="+mj-lt"/>
              <a:buAutoNum type="arabicPeriod"/>
            </a:pPr>
            <a:r>
              <a:rPr lang="fr-FR" dirty="0" err="1"/>
              <a:t>Twig</a:t>
            </a:r>
            <a:r>
              <a:rPr lang="fr-FR" dirty="0"/>
              <a:t> pour le moteur de </a:t>
            </a:r>
            <a:r>
              <a:rPr lang="fr-FR" dirty="0" err="1"/>
              <a:t>templates</a:t>
            </a:r>
            <a:r>
              <a:rPr lang="fr-FR" dirty="0"/>
              <a:t>, </a:t>
            </a:r>
          </a:p>
          <a:p>
            <a:pPr>
              <a:buFont typeface="+mj-lt"/>
              <a:buAutoNum type="arabicPeriod"/>
            </a:pPr>
            <a:r>
              <a:rPr lang="fr-FR" dirty="0"/>
              <a:t>Doctrine pour l'ORM, </a:t>
            </a:r>
          </a:p>
          <a:p>
            <a:pPr>
              <a:buFont typeface="+mj-lt"/>
              <a:buAutoNum type="arabicPeriod"/>
            </a:pPr>
            <a:r>
              <a:rPr lang="fr-FR" dirty="0"/>
              <a:t>JavaScript avec Leaflet pour la géolocalisation, </a:t>
            </a:r>
          </a:p>
          <a:p>
            <a:pPr>
              <a:buFont typeface="+mj-lt"/>
              <a:buAutoNum type="arabicPeriod"/>
            </a:pPr>
            <a:r>
              <a:rPr lang="fr-FR" dirty="0"/>
              <a:t>et Bootstrap pour le design réactif.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3633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Voici le diagramme de cas d'utilisation, illustrant les interactions principales des utilisateurs avec le système.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310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Voici le diagramme de cas d'utilisation, illustrant toutes les interactions possibles avec l’application.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1349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Ces diagrammes montrent les séquences pour des cas comme la connexion et la réservation.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1860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Voici le wireframe de l'application, montrant l’agencement de base des éléments d’interface.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5172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00770-8F2F-7FF7-B753-5B48EBE2C8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085004-91D1-2B07-FEA9-E48B8609D1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E254C-20A2-AD0D-7B20-C3D7DA394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11/06/2024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18991-6DA9-0DAD-FC0C-4E57A8D82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412D9-EE6C-7A61-2D1E-642450890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6266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70079-81B7-8BD7-0096-43958592A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92267-F5BD-075C-A840-376252366F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A845C-03CA-A629-D197-BA1D1EFD2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11/06/2024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42EF5-03A5-EC16-B84C-114AD4DFA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A5AF8-EA4A-9389-000E-4D00737F5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272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9B0A7A-4BCE-48D8-722E-F7CBBBC748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140E79-DCDB-4DB5-2EBA-683A1E845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0CB7C-96A7-4ED2-9EC8-B59AC893F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11/06/2024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0749E-5568-DB89-6A34-73BA01789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3217C-DABB-9CB2-7837-DB20AA9D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7716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49878-412D-4B71-CE8F-169AD0FA1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22EF2-0B3D-DEF9-8978-51E935888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4A7983-BE22-BBF0-8376-EC1AB9C98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11/06/2024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0A69A-7C82-5254-34CD-9235FA976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A863B-5A66-6B1E-71D8-8B1E3E13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0260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D32F2-9EF2-9B88-8A64-3F55805D8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A3F77-4998-1FD3-603D-685DD1FCA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E0502-7708-9138-35C0-8C2A4CAF1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11/06/2024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9BD56-F1ED-F890-9970-BFAAC6CCF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DEB70-266D-54DA-98D0-A1F930AB8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2822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09D40-CDA8-8A39-5A11-95EDF5A2E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8D78A-618F-5D62-3050-7A6C76C556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562867-80A2-7DB3-9F18-6E98FBF470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5B1749-09B5-8334-C4A0-139212B45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11/06/2024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F085F-E10A-C04C-D24B-67C1E6D1B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8CA5E9-EB54-AD05-F5AB-730C99FFC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0197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1CA53-A458-27BC-EE6D-1BC762172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45AFB-B6F9-D5A1-A64B-A61088585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FFD70F-328D-4CEC-4A77-6D5EC00EC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104AAF-FC23-40A0-D5CD-75E44B44B0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59D4EB-77D8-8507-4DAE-8BDE8EDE41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4EE40D-1C58-05C4-0A99-F1F87FCFF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11/06/2024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44BB25-BB98-363E-304D-DE555264E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6164EC-7371-C5FF-FA6D-DC5B91FA0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9566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CBCC2-DE65-5556-155D-74792FD7F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8ECAE9-5525-1E08-D238-AF37AA8BC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11/06/2024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F0D93F-5661-6AA7-AC1E-49FF470FA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8AF4FF-386E-FDDD-272F-974098389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3592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83C803-7549-54BF-4EF9-6E0921AA4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11/06/2024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15C628-C8C2-55E3-5B1D-1E5F25161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E9E21-F658-053D-B0CD-13A6CF722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597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FD656-A769-B0CC-EFD4-2C8DC763A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FE59E-261E-DA4A-387E-7A67C66F7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CD4C05-FC92-4893-1B70-03DFD0E8E4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4FCABE-0C13-CDA7-D0CF-7E6BF4BDD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11/06/2024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18297-662E-0748-F57B-C1822C072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EDF6E-3F26-412C-2271-0AE89F5E1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9096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97922-211E-CD6B-D00E-5CCFD4FB5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3C4132-EAE2-BC1B-52AC-8397CA5D8C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25757C-E812-7AE7-BF61-18D651C505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BFBD7F-4AFE-6373-407F-42E39B91E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11/06/2024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96BAA1-9BD2-23F8-C8DF-ACDA4A630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0EE8B-1C12-F747-1D54-05694E5EB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0478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B775B0-38AB-2D8D-6207-DBF039A45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EFF492-938F-513D-326A-A74B2A5B5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7A258-1B18-9AE3-94F8-82D6FAE347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4F25DD-6FB1-49D7-B71E-281AE986BB32}" type="datetimeFigureOut">
              <a:rPr lang="fr-FR" smtClean="0"/>
              <a:t>11/06/2024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DC9F7-F7A7-556B-8EFC-33E61703A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B5E73-C32B-B675-2358-EEF7DB12C2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0120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7.svg"/><Relationship Id="rId7" Type="http://schemas.openxmlformats.org/officeDocument/2006/relationships/image" Target="../media/image35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3735F4-E818-F8CA-7324-A4D2C85B1F22}"/>
              </a:ext>
            </a:extLst>
          </p:cNvPr>
          <p:cNvSpPr txBox="1"/>
          <p:nvPr/>
        </p:nvSpPr>
        <p:spPr>
          <a:xfrm>
            <a:off x="0" y="6488668"/>
            <a:ext cx="6977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Wassim BACHA – B3 Développement Web &amp; Application (2023-2024)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15012E-CBD7-61A8-6980-4451A6D9D8A4}"/>
              </a:ext>
            </a:extLst>
          </p:cNvPr>
          <p:cNvSpPr txBox="1"/>
          <p:nvPr/>
        </p:nvSpPr>
        <p:spPr>
          <a:xfrm>
            <a:off x="2255769" y="0"/>
            <a:ext cx="76804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u="sng" dirty="0"/>
              <a:t>CDA</a:t>
            </a:r>
          </a:p>
          <a:p>
            <a:pPr algn="ctr"/>
            <a:r>
              <a:rPr lang="fr-FR" sz="2400" dirty="0"/>
              <a:t>Présentation de mon projet de fin d’études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5FEBD-D5E0-EB30-F7B2-8DF42E035A69}"/>
              </a:ext>
            </a:extLst>
          </p:cNvPr>
          <p:cNvSpPr txBox="1"/>
          <p:nvPr/>
        </p:nvSpPr>
        <p:spPr>
          <a:xfrm>
            <a:off x="4235509" y="3075057"/>
            <a:ext cx="3720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latin typeface="Uber Move" panose="02010803030201060303" pitchFamily="50" charset="0"/>
              </a:rPr>
              <a:t>Uber Cut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1109B7-2F14-C2AF-8E40-412CF081F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1287" y="5619222"/>
            <a:ext cx="1192250" cy="11620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F03BCB-4ADF-DE6E-A00D-7D0058C1279D}"/>
              </a:ext>
            </a:extLst>
          </p:cNvPr>
          <p:cNvSpPr txBox="1"/>
          <p:nvPr/>
        </p:nvSpPr>
        <p:spPr>
          <a:xfrm>
            <a:off x="9834130" y="6488668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Réalisé à</a:t>
            </a:r>
          </a:p>
        </p:txBody>
      </p:sp>
    </p:spTree>
    <p:extLst>
      <p:ext uri="{BB962C8B-B14F-4D97-AF65-F5344CB8AC3E}">
        <p14:creationId xmlns:p14="http://schemas.microsoft.com/office/powerpoint/2010/main" val="41869351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5 – Technologies &amp; Outils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205CBAF-F054-2C1C-2C24-C6709E7A9769}"/>
              </a:ext>
            </a:extLst>
          </p:cNvPr>
          <p:cNvSpPr/>
          <p:nvPr/>
        </p:nvSpPr>
        <p:spPr>
          <a:xfrm>
            <a:off x="1078871" y="1312751"/>
            <a:ext cx="10034258" cy="4825499"/>
          </a:xfrm>
          <a:prstGeom prst="roundRect">
            <a:avLst/>
          </a:prstGeom>
          <a:solidFill>
            <a:schemeClr val="bg1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B987753-A7D7-2D9D-3E5F-47A7C4D51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823" y="4235591"/>
            <a:ext cx="2543269" cy="872987"/>
          </a:xfrm>
          <a:prstGeom prst="rect">
            <a:avLst/>
          </a:prstGeom>
        </p:spPr>
      </p:pic>
      <p:pic>
        <p:nvPicPr>
          <p:cNvPr id="9" name="Picture 8" descr="A blue ribbon with a black background&#10;&#10;Description automatically generated">
            <a:extLst>
              <a:ext uri="{FF2B5EF4-FFF2-40B4-BE49-F238E27FC236}">
                <a16:creationId xmlns:a16="http://schemas.microsoft.com/office/drawing/2014/main" id="{93608A97-B6E6-79CF-89BA-7ED33CCA1B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920" y="1901462"/>
            <a:ext cx="872988" cy="872988"/>
          </a:xfrm>
          <a:prstGeom prst="rect">
            <a:avLst/>
          </a:prstGeom>
        </p:spPr>
      </p:pic>
      <p:pic>
        <p:nvPicPr>
          <p:cNvPr id="11" name="Picture 10" descr="A logo with sailboat and birds&#10;&#10;Description automatically generated">
            <a:extLst>
              <a:ext uri="{FF2B5EF4-FFF2-40B4-BE49-F238E27FC236}">
                <a16:creationId xmlns:a16="http://schemas.microsoft.com/office/drawing/2014/main" id="{B6832808-C136-81CF-1DA8-B9B1E731A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193" y="2214127"/>
            <a:ext cx="1479375" cy="872988"/>
          </a:xfrm>
          <a:prstGeom prst="rect">
            <a:avLst/>
          </a:prstGeom>
        </p:spPr>
      </p:pic>
      <p:pic>
        <p:nvPicPr>
          <p:cNvPr id="15" name="Picture 14" descr="A logo with a dolphin&#10;&#10;Description automatically generated">
            <a:extLst>
              <a:ext uri="{FF2B5EF4-FFF2-40B4-BE49-F238E27FC236}">
                <a16:creationId xmlns:a16="http://schemas.microsoft.com/office/drawing/2014/main" id="{6B5EE4A8-E753-C76E-C87F-C58BA62ED4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427" y="4580561"/>
            <a:ext cx="2343951" cy="1212719"/>
          </a:xfrm>
          <a:prstGeom prst="rect">
            <a:avLst/>
          </a:prstGeom>
        </p:spPr>
      </p:pic>
      <p:pic>
        <p:nvPicPr>
          <p:cNvPr id="17" name="Picture 16" descr="A black background with purple letters">
            <a:extLst>
              <a:ext uri="{FF2B5EF4-FFF2-40B4-BE49-F238E27FC236}">
                <a16:creationId xmlns:a16="http://schemas.microsoft.com/office/drawing/2014/main" id="{2366DE46-4E49-DBFA-A17C-D0D721CEAA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301" y="2946680"/>
            <a:ext cx="2096373" cy="1429345"/>
          </a:xfrm>
          <a:prstGeom prst="rect">
            <a:avLst/>
          </a:prstGeom>
        </p:spPr>
      </p:pic>
      <p:pic>
        <p:nvPicPr>
          <p:cNvPr id="19" name="Picture 18" descr="A purple and black letter b&#10;&#10;Description automatically generated">
            <a:extLst>
              <a:ext uri="{FF2B5EF4-FFF2-40B4-BE49-F238E27FC236}">
                <a16:creationId xmlns:a16="http://schemas.microsoft.com/office/drawing/2014/main" id="{0ACD64BC-047D-3BFF-51BF-E3D5668FDD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920" y="3436946"/>
            <a:ext cx="932558" cy="74306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4EDF942-2718-185B-B953-0E2E5ECD61AA}"/>
              </a:ext>
            </a:extLst>
          </p:cNvPr>
          <p:cNvSpPr txBox="1"/>
          <p:nvPr/>
        </p:nvSpPr>
        <p:spPr>
          <a:xfrm>
            <a:off x="1469523" y="2472050"/>
            <a:ext cx="48979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Lien Git : </a:t>
            </a:r>
          </a:p>
          <a:p>
            <a:r>
              <a:rPr lang="fr-FR" dirty="0"/>
              <a:t>https://github.com/abwii/HubertCut</a:t>
            </a:r>
          </a:p>
          <a:p>
            <a:r>
              <a:rPr lang="fr-FR" u="sng" dirty="0"/>
              <a:t>Nom de domaine : </a:t>
            </a:r>
          </a:p>
          <a:p>
            <a:r>
              <a:rPr lang="fr-FR" dirty="0"/>
              <a:t>https://www.ubercut.fr</a:t>
            </a:r>
          </a:p>
          <a:p>
            <a:endParaRPr lang="fr-FR" dirty="0"/>
          </a:p>
          <a:p>
            <a:r>
              <a:rPr lang="fr-FR" u="sng" dirty="0" err="1"/>
              <a:t>Front-end</a:t>
            </a:r>
            <a:r>
              <a:rPr lang="fr-FR" u="sng" dirty="0"/>
              <a:t> :</a:t>
            </a:r>
            <a:r>
              <a:rPr lang="fr-FR" dirty="0"/>
              <a:t> Symfony </a:t>
            </a:r>
            <a:r>
              <a:rPr lang="fr-FR" dirty="0" err="1"/>
              <a:t>Twig</a:t>
            </a:r>
            <a:r>
              <a:rPr lang="fr-FR" dirty="0"/>
              <a:t>, Bootstrap</a:t>
            </a:r>
          </a:p>
          <a:p>
            <a:r>
              <a:rPr lang="fr-FR" u="sng" dirty="0" err="1"/>
              <a:t>Back-end</a:t>
            </a:r>
            <a:r>
              <a:rPr lang="fr-FR" u="sng" dirty="0"/>
              <a:t> :</a:t>
            </a:r>
            <a:r>
              <a:rPr lang="fr-FR" dirty="0"/>
              <a:t> Symfony PHP</a:t>
            </a:r>
          </a:p>
          <a:p>
            <a:r>
              <a:rPr lang="fr-FR" u="sng" dirty="0"/>
              <a:t>Outils :</a:t>
            </a:r>
            <a:r>
              <a:rPr lang="fr-FR" dirty="0"/>
              <a:t> PhpMyAdmin, MySQL, VS Code</a:t>
            </a:r>
          </a:p>
          <a:p>
            <a:r>
              <a:rPr lang="fr-FR" u="sng" dirty="0"/>
              <a:t>Déploiement : </a:t>
            </a:r>
            <a:r>
              <a:rPr lang="fr-FR" dirty="0" err="1"/>
              <a:t>Hostinger</a:t>
            </a:r>
            <a:endParaRPr lang="fr-FR" dirty="0"/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A803D23-DA6D-E3E1-2302-22FA4C530D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938" y="1773633"/>
            <a:ext cx="1301550" cy="73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553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Conception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04D89-4BBF-CEA5-8A0F-3F4978CD170D}"/>
              </a:ext>
            </a:extLst>
          </p:cNvPr>
          <p:cNvSpPr txBox="1"/>
          <p:nvPr/>
        </p:nvSpPr>
        <p:spPr>
          <a:xfrm>
            <a:off x="341695" y="1534088"/>
            <a:ext cx="6939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MVP (Minimum Viable Product) :</a:t>
            </a:r>
          </a:p>
          <a:p>
            <a:r>
              <a:rPr lang="fr-FR" sz="1400" dirty="0"/>
              <a:t>Voici les fonctionnalités minimales nécessaires au bon fonctionnement de l’application</a:t>
            </a:r>
          </a:p>
        </p:txBody>
      </p:sp>
      <p:pic>
        <p:nvPicPr>
          <p:cNvPr id="7" name="Picture 6" descr="A diagram of a website&#10;&#10;Description automatically generated">
            <a:extLst>
              <a:ext uri="{FF2B5EF4-FFF2-40B4-BE49-F238E27FC236}">
                <a16:creationId xmlns:a16="http://schemas.microsoft.com/office/drawing/2014/main" id="{E305AAFE-72D4-8277-53EB-774C7E087B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054" y="2870301"/>
            <a:ext cx="9875891" cy="205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22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Conception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04D89-4BBF-CEA5-8A0F-3F4978CD170D}"/>
              </a:ext>
            </a:extLst>
          </p:cNvPr>
          <p:cNvSpPr txBox="1"/>
          <p:nvPr/>
        </p:nvSpPr>
        <p:spPr>
          <a:xfrm>
            <a:off x="341695" y="1534088"/>
            <a:ext cx="2457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Diagramme Use Case :</a:t>
            </a:r>
            <a:endParaRPr lang="fr-FR" sz="1400" dirty="0"/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315A950B-9F5F-C143-8F4E-BA3AFC83BD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438" y="249744"/>
            <a:ext cx="4705928" cy="63585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222845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Conception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04D89-4BBF-CEA5-8A0F-3F4978CD170D}"/>
              </a:ext>
            </a:extLst>
          </p:cNvPr>
          <p:cNvSpPr txBox="1"/>
          <p:nvPr/>
        </p:nvSpPr>
        <p:spPr>
          <a:xfrm>
            <a:off x="341695" y="927505"/>
            <a:ext cx="289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Diagrammes de séquence :</a:t>
            </a:r>
            <a:endParaRPr lang="fr-FR" sz="1400" dirty="0"/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258D5179-C942-01CF-7675-619319515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660" y="2355363"/>
            <a:ext cx="3480148" cy="3955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diagram of a process&#10;&#10;Description automatically generated">
            <a:extLst>
              <a:ext uri="{FF2B5EF4-FFF2-40B4-BE49-F238E27FC236}">
                <a16:creationId xmlns:a16="http://schemas.microsoft.com/office/drawing/2014/main" id="{17037568-B65A-786C-ED34-0108F77A98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91" y="2355363"/>
            <a:ext cx="4310651" cy="3955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089EF3-63B4-1988-AE38-42E3C91BE7F6}"/>
              </a:ext>
            </a:extLst>
          </p:cNvPr>
          <p:cNvSpPr txBox="1"/>
          <p:nvPr/>
        </p:nvSpPr>
        <p:spPr>
          <a:xfrm>
            <a:off x="2507152" y="1843367"/>
            <a:ext cx="2260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Cas d’une connexion</a:t>
            </a:r>
            <a:endParaRPr lang="fr-FR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50E011-BECA-674D-906C-8AD0BA064855}"/>
              </a:ext>
            </a:extLst>
          </p:cNvPr>
          <p:cNvSpPr txBox="1"/>
          <p:nvPr/>
        </p:nvSpPr>
        <p:spPr>
          <a:xfrm>
            <a:off x="7061557" y="1843367"/>
            <a:ext cx="2460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Cas d’une réservation :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992158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Conception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04D89-4BBF-CEA5-8A0F-3F4978CD170D}"/>
              </a:ext>
            </a:extLst>
          </p:cNvPr>
          <p:cNvSpPr txBox="1"/>
          <p:nvPr/>
        </p:nvSpPr>
        <p:spPr>
          <a:xfrm>
            <a:off x="341695" y="1534088"/>
            <a:ext cx="1333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Wireframe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ACB649-4C72-558E-FE94-F169057BA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79" y="2321687"/>
            <a:ext cx="3567740" cy="21104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67BDCA-A0BA-54D8-08F1-B64A3AAF0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478" y="2347857"/>
            <a:ext cx="3734856" cy="21622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87C8EA-A19F-B992-915A-CF0F7A20D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1558" y="2403072"/>
            <a:ext cx="3281847" cy="20518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D3B0C3-3316-C388-74CB-31CDF18F76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8315" y="4369424"/>
            <a:ext cx="3567740" cy="22291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92D684-68F6-2144-8F39-BD1566975F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43" y="4565357"/>
            <a:ext cx="3155030" cy="211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382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Conception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04D89-4BBF-CEA5-8A0F-3F4978CD170D}"/>
              </a:ext>
            </a:extLst>
          </p:cNvPr>
          <p:cNvSpPr txBox="1"/>
          <p:nvPr/>
        </p:nvSpPr>
        <p:spPr>
          <a:xfrm>
            <a:off x="341695" y="1534088"/>
            <a:ext cx="1254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Maquette :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9566A78-1E00-60ED-619C-DE423178E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955" y="2043572"/>
            <a:ext cx="3600676" cy="2024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BFB64AF-320F-9427-9280-8D8B1CCB7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955" y="4316690"/>
            <a:ext cx="3600676" cy="2024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65B654D-EBA3-A3F7-2C7F-DA50628694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43572"/>
            <a:ext cx="3600676" cy="2024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A screenshot of a map&#10;&#10;Description automatically generated">
            <a:extLst>
              <a:ext uri="{FF2B5EF4-FFF2-40B4-BE49-F238E27FC236}">
                <a16:creationId xmlns:a16="http://schemas.microsoft.com/office/drawing/2014/main" id="{E35DD951-DD3A-3DED-33E3-88C0D5E069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316690"/>
            <a:ext cx="3600676" cy="2024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26945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Conception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04D89-4BBF-CEA5-8A0F-3F4978CD170D}"/>
              </a:ext>
            </a:extLst>
          </p:cNvPr>
          <p:cNvSpPr txBox="1"/>
          <p:nvPr/>
        </p:nvSpPr>
        <p:spPr>
          <a:xfrm>
            <a:off x="341695" y="1534088"/>
            <a:ext cx="4045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Diagramme MCD de base de données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1C6BE3-4FBB-8C44-CE3F-CAF0C571D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251" y="2211091"/>
            <a:ext cx="9497498" cy="426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107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7 – Architecture</a:t>
            </a:r>
          </a:p>
        </p:txBody>
      </p:sp>
      <p:pic>
        <p:nvPicPr>
          <p:cNvPr id="98" name="Graphic 97" descr="Gears with solid fill">
            <a:extLst>
              <a:ext uri="{FF2B5EF4-FFF2-40B4-BE49-F238E27FC236}">
                <a16:creationId xmlns:a16="http://schemas.microsoft.com/office/drawing/2014/main" id="{3B5E0DAC-8993-779D-B33B-E6DE93422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9930" y="1249671"/>
            <a:ext cx="2442983" cy="2442983"/>
          </a:xfrm>
          <a:prstGeom prst="rect">
            <a:avLst/>
          </a:prstGeom>
        </p:spPr>
      </p:pic>
      <p:pic>
        <p:nvPicPr>
          <p:cNvPr id="100" name="Graphic 99" descr="User with solid fill">
            <a:extLst>
              <a:ext uri="{FF2B5EF4-FFF2-40B4-BE49-F238E27FC236}">
                <a16:creationId xmlns:a16="http://schemas.microsoft.com/office/drawing/2014/main" id="{E7B1192D-57B9-39EF-12F8-B383740C28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96207" y="2594127"/>
            <a:ext cx="1839362" cy="1839362"/>
          </a:xfrm>
          <a:prstGeom prst="rect">
            <a:avLst/>
          </a:prstGeom>
        </p:spPr>
      </p:pic>
      <p:pic>
        <p:nvPicPr>
          <p:cNvPr id="102" name="Graphic 101" descr="Database with solid fill">
            <a:extLst>
              <a:ext uri="{FF2B5EF4-FFF2-40B4-BE49-F238E27FC236}">
                <a16:creationId xmlns:a16="http://schemas.microsoft.com/office/drawing/2014/main" id="{AD9BF69E-8238-078F-1285-051F49BEC1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70298" y="1353830"/>
            <a:ext cx="1861940" cy="1861940"/>
          </a:xfrm>
          <a:prstGeom prst="rect">
            <a:avLst/>
          </a:prstGeom>
        </p:spPr>
      </p:pic>
      <p:pic>
        <p:nvPicPr>
          <p:cNvPr id="104" name="Graphic 103" descr="Monitor with solid fill">
            <a:extLst>
              <a:ext uri="{FF2B5EF4-FFF2-40B4-BE49-F238E27FC236}">
                <a16:creationId xmlns:a16="http://schemas.microsoft.com/office/drawing/2014/main" id="{A07E84A8-E8D3-DECD-56E1-382D2143E2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89164" y="4240430"/>
            <a:ext cx="1861940" cy="1861940"/>
          </a:xfrm>
          <a:prstGeom prst="rect">
            <a:avLst/>
          </a:prstGeom>
        </p:spPr>
      </p:pic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5674F8C7-BFE0-49AF-C514-5271FA30B635}"/>
              </a:ext>
            </a:extLst>
          </p:cNvPr>
          <p:cNvCxnSpPr>
            <a:cxnSpLocks/>
          </p:cNvCxnSpPr>
          <p:nvPr/>
        </p:nvCxnSpPr>
        <p:spPr>
          <a:xfrm>
            <a:off x="6170663" y="2284800"/>
            <a:ext cx="224525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DCFD7363-33F3-F7B7-F81E-D34AEC0D3EC8}"/>
              </a:ext>
            </a:extLst>
          </p:cNvPr>
          <p:cNvCxnSpPr>
            <a:cxnSpLocks/>
          </p:cNvCxnSpPr>
          <p:nvPr/>
        </p:nvCxnSpPr>
        <p:spPr>
          <a:xfrm>
            <a:off x="5835685" y="3144879"/>
            <a:ext cx="2154725" cy="1793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567220B0-EF1D-DD9D-E289-D4DDE415D062}"/>
              </a:ext>
            </a:extLst>
          </p:cNvPr>
          <p:cNvCxnSpPr>
            <a:cxnSpLocks/>
          </p:cNvCxnSpPr>
          <p:nvPr/>
        </p:nvCxnSpPr>
        <p:spPr>
          <a:xfrm flipH="1" flipV="1">
            <a:off x="2992897" y="4240430"/>
            <a:ext cx="4771176" cy="11044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C4B9E1BD-81D9-0068-8F41-CFCEE44729FD}"/>
              </a:ext>
            </a:extLst>
          </p:cNvPr>
          <p:cNvCxnSpPr>
            <a:cxnSpLocks/>
          </p:cNvCxnSpPr>
          <p:nvPr/>
        </p:nvCxnSpPr>
        <p:spPr>
          <a:xfrm flipV="1">
            <a:off x="2992897" y="2284800"/>
            <a:ext cx="1421394" cy="122900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12D4E5EF-AC6C-2F88-75B9-35AA90510E45}"/>
              </a:ext>
            </a:extLst>
          </p:cNvPr>
          <p:cNvSpPr txBox="1"/>
          <p:nvPr/>
        </p:nvSpPr>
        <p:spPr>
          <a:xfrm>
            <a:off x="1605785" y="4240430"/>
            <a:ext cx="122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Utilisateur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42614E1-1A52-4218-EBA2-BCEB9B98CDD9}"/>
              </a:ext>
            </a:extLst>
          </p:cNvPr>
          <p:cNvSpPr txBox="1"/>
          <p:nvPr/>
        </p:nvSpPr>
        <p:spPr>
          <a:xfrm>
            <a:off x="4295409" y="3507989"/>
            <a:ext cx="1260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Contrôleur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4DE2A9E-6350-3A2D-F9C3-265A6ABA67FB}"/>
              </a:ext>
            </a:extLst>
          </p:cNvPr>
          <p:cNvSpPr txBox="1"/>
          <p:nvPr/>
        </p:nvSpPr>
        <p:spPr>
          <a:xfrm>
            <a:off x="8288009" y="3046323"/>
            <a:ext cx="2026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Modèle </a:t>
            </a:r>
          </a:p>
          <a:p>
            <a:pPr algn="ctr"/>
            <a:r>
              <a:rPr lang="fr-FR" dirty="0"/>
              <a:t>(Base de données)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698637E-01B9-C51C-2B87-D32BA2AE9A47}"/>
              </a:ext>
            </a:extLst>
          </p:cNvPr>
          <p:cNvSpPr txBox="1"/>
          <p:nvPr/>
        </p:nvSpPr>
        <p:spPr>
          <a:xfrm>
            <a:off x="8738998" y="5917704"/>
            <a:ext cx="56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F9D03-EE70-552B-D8F1-2FE3F5E6B90B}"/>
              </a:ext>
            </a:extLst>
          </p:cNvPr>
          <p:cNvSpPr txBox="1"/>
          <p:nvPr/>
        </p:nvSpPr>
        <p:spPr>
          <a:xfrm>
            <a:off x="341695" y="1534088"/>
            <a:ext cx="276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Fonctionnement du MVC :</a:t>
            </a:r>
          </a:p>
        </p:txBody>
      </p:sp>
    </p:spTree>
    <p:extLst>
      <p:ext uri="{BB962C8B-B14F-4D97-AF65-F5344CB8AC3E}">
        <p14:creationId xmlns:p14="http://schemas.microsoft.com/office/powerpoint/2010/main" val="25158601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7 – Architecture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F9D03-EE70-552B-D8F1-2FE3F5E6B90B}"/>
              </a:ext>
            </a:extLst>
          </p:cNvPr>
          <p:cNvSpPr txBox="1"/>
          <p:nvPr/>
        </p:nvSpPr>
        <p:spPr>
          <a:xfrm>
            <a:off x="341695" y="1534088"/>
            <a:ext cx="4478727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Echange d’informations entre l’application</a:t>
            </a:r>
          </a:p>
          <a:p>
            <a:r>
              <a:rPr lang="fr-FR" dirty="0"/>
              <a:t>et la base de données :</a:t>
            </a:r>
          </a:p>
          <a:p>
            <a:endParaRPr lang="fr-FR" dirty="0"/>
          </a:p>
          <a:p>
            <a:r>
              <a:rPr lang="fr-FR" dirty="0"/>
              <a:t>Contexte :</a:t>
            </a:r>
          </a:p>
          <a:p>
            <a:r>
              <a:rPr lang="fr-FR" dirty="0"/>
              <a:t>L’application fonctionne avec une carte</a:t>
            </a:r>
          </a:p>
          <a:p>
            <a:r>
              <a:rPr lang="fr-FR" dirty="0"/>
              <a:t>sur laquelle sont placés des coiffeurs selon</a:t>
            </a:r>
          </a:p>
          <a:p>
            <a:r>
              <a:rPr lang="fr-FR" dirty="0"/>
              <a:t>leur coordonnée GPS.</a:t>
            </a:r>
          </a:p>
          <a:p>
            <a:r>
              <a:rPr lang="fr-FR" dirty="0"/>
              <a:t>Ces coordonnées sont </a:t>
            </a:r>
            <a:r>
              <a:rPr lang="fr-FR" dirty="0" err="1"/>
              <a:t>stoquées</a:t>
            </a:r>
            <a:r>
              <a:rPr lang="fr-FR" dirty="0"/>
              <a:t> </a:t>
            </a:r>
          </a:p>
          <a:p>
            <a:r>
              <a:rPr lang="fr-FR" dirty="0"/>
              <a:t>en base de données.</a:t>
            </a:r>
          </a:p>
          <a:p>
            <a:r>
              <a:rPr lang="fr-FR" dirty="0"/>
              <a:t>L’appel de ces données se fait par le biais</a:t>
            </a:r>
          </a:p>
          <a:p>
            <a:r>
              <a:rPr lang="fr-FR" dirty="0"/>
              <a:t>du </a:t>
            </a:r>
            <a:r>
              <a:rPr lang="fr-FR" dirty="0" err="1"/>
              <a:t>controlleur</a:t>
            </a:r>
            <a:r>
              <a:rPr lang="fr-FR" dirty="0"/>
              <a:t> </a:t>
            </a:r>
            <a:r>
              <a:rPr lang="fr-FR" dirty="0" err="1"/>
              <a:t>symfony</a:t>
            </a:r>
            <a:r>
              <a:rPr lang="fr-FR" dirty="0"/>
              <a:t> PHP.</a:t>
            </a:r>
          </a:p>
          <a:p>
            <a:r>
              <a:rPr lang="fr-FR" dirty="0"/>
              <a:t>L’affichage des coordonnées dans la vue se</a:t>
            </a:r>
          </a:p>
          <a:p>
            <a:r>
              <a:rPr lang="fr-FR" dirty="0"/>
              <a:t>Fait par le biais de JavaScript.</a:t>
            </a:r>
          </a:p>
          <a:p>
            <a:endParaRPr lang="fr-FR" dirty="0"/>
          </a:p>
          <a:p>
            <a:r>
              <a:rPr lang="fr-FR" dirty="0"/>
              <a:t>Il y’a donc un échange entre les 3 parties.</a:t>
            </a:r>
          </a:p>
        </p:txBody>
      </p:sp>
      <p:pic>
        <p:nvPicPr>
          <p:cNvPr id="4" name="Graphic 3" descr="Monitor with solid fill">
            <a:extLst>
              <a:ext uri="{FF2B5EF4-FFF2-40B4-BE49-F238E27FC236}">
                <a16:creationId xmlns:a16="http://schemas.microsoft.com/office/drawing/2014/main" id="{154B14DF-AD42-D3CB-2C22-F82FE343B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83284" y="3937943"/>
            <a:ext cx="2055471" cy="2055471"/>
          </a:xfrm>
          <a:prstGeom prst="rect">
            <a:avLst/>
          </a:prstGeom>
        </p:spPr>
      </p:pic>
      <p:pic>
        <p:nvPicPr>
          <p:cNvPr id="5" name="Graphic 4" descr="Gears with solid fill">
            <a:extLst>
              <a:ext uri="{FF2B5EF4-FFF2-40B4-BE49-F238E27FC236}">
                <a16:creationId xmlns:a16="http://schemas.microsoft.com/office/drawing/2014/main" id="{540B65FE-A9C1-7332-0091-53C8444184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5583" y="3937943"/>
            <a:ext cx="1837561" cy="1837561"/>
          </a:xfrm>
          <a:prstGeom prst="rect">
            <a:avLst/>
          </a:prstGeom>
        </p:spPr>
      </p:pic>
      <p:pic>
        <p:nvPicPr>
          <p:cNvPr id="6" name="Graphic 5" descr="Database with solid fill">
            <a:extLst>
              <a:ext uri="{FF2B5EF4-FFF2-40B4-BE49-F238E27FC236}">
                <a16:creationId xmlns:a16="http://schemas.microsoft.com/office/drawing/2014/main" id="{12E05D46-F68B-A531-4226-50A7531AFA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02402" y="1286403"/>
            <a:ext cx="1861940" cy="186194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C76DD7-797F-8364-1876-6CE22991603E}"/>
              </a:ext>
            </a:extLst>
          </p:cNvPr>
          <p:cNvCxnSpPr>
            <a:cxnSpLocks/>
          </p:cNvCxnSpPr>
          <p:nvPr/>
        </p:nvCxnSpPr>
        <p:spPr>
          <a:xfrm flipV="1">
            <a:off x="6876866" y="3008171"/>
            <a:ext cx="681069" cy="9276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C2A128-3D53-E549-6599-ACA208AE9806}"/>
              </a:ext>
            </a:extLst>
          </p:cNvPr>
          <p:cNvCxnSpPr>
            <a:cxnSpLocks/>
          </p:cNvCxnSpPr>
          <p:nvPr/>
        </p:nvCxnSpPr>
        <p:spPr>
          <a:xfrm flipH="1">
            <a:off x="7202402" y="3148343"/>
            <a:ext cx="711066" cy="9619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A9EB97-76B0-D60D-D290-32AE4A1A769E}"/>
              </a:ext>
            </a:extLst>
          </p:cNvPr>
          <p:cNvCxnSpPr>
            <a:cxnSpLocks/>
          </p:cNvCxnSpPr>
          <p:nvPr/>
        </p:nvCxnSpPr>
        <p:spPr>
          <a:xfrm>
            <a:off x="7481231" y="4590107"/>
            <a:ext cx="11105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CA42EA2-45F8-9D86-DC6D-59F3333325C5}"/>
              </a:ext>
            </a:extLst>
          </p:cNvPr>
          <p:cNvSpPr txBox="1"/>
          <p:nvPr/>
        </p:nvSpPr>
        <p:spPr>
          <a:xfrm>
            <a:off x="5197335" y="3152001"/>
            <a:ext cx="2067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Requête d’informations GPS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DF8533-2115-4E9D-7695-259511144290}"/>
              </a:ext>
            </a:extLst>
          </p:cNvPr>
          <p:cNvSpPr txBox="1"/>
          <p:nvPr/>
        </p:nvSpPr>
        <p:spPr>
          <a:xfrm>
            <a:off x="7624091" y="3628177"/>
            <a:ext cx="1374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1.3422… 4.3243…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3972E7-115F-9AD0-B39B-C86CD688462D}"/>
              </a:ext>
            </a:extLst>
          </p:cNvPr>
          <p:cNvSpPr txBox="1"/>
          <p:nvPr/>
        </p:nvSpPr>
        <p:spPr>
          <a:xfrm>
            <a:off x="7532180" y="463927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 = 1.3422… </a:t>
            </a:r>
          </a:p>
          <a:p>
            <a:r>
              <a:rPr lang="fr-FR" sz="1200" dirty="0"/>
              <a:t>y = 4.3243…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913BB22-417C-8A64-4B7E-277CB4263C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2981" y="4445918"/>
            <a:ext cx="996075" cy="82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713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8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40945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Back-end</a:t>
            </a:r>
            <a:r>
              <a:rPr lang="fr-FR" dirty="0"/>
              <a:t> :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Arborescence des couches</a:t>
            </a:r>
          </a:p>
          <a:p>
            <a:pPr marL="285750" indent="-285750">
              <a:buFontTx/>
              <a:buChar char="-"/>
            </a:pPr>
            <a:r>
              <a:rPr lang="fr-FR" dirty="0"/>
              <a:t>Modèle MVC du </a:t>
            </a:r>
            <a:r>
              <a:rPr lang="fr-FR" dirty="0" err="1"/>
              <a:t>framework</a:t>
            </a:r>
            <a:r>
              <a:rPr lang="fr-FR" dirty="0"/>
              <a:t> Symfony</a:t>
            </a:r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9BD4B0-8B9F-C35F-389D-65D75AA87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912" y="782650"/>
            <a:ext cx="2224452" cy="5685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75165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3720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latin typeface="Uber Move" panose="02010803030201060303" pitchFamily="50" charset="0"/>
              </a:rPr>
              <a:t>Sommaire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F96C259-A708-F21D-31AE-ECB1D592E0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354701"/>
              </p:ext>
            </p:extLst>
          </p:nvPr>
        </p:nvGraphicFramePr>
        <p:xfrm>
          <a:off x="1494325" y="1950937"/>
          <a:ext cx="9203350" cy="3942870"/>
        </p:xfrm>
        <a:graphic>
          <a:graphicData uri="http://schemas.openxmlformats.org/drawingml/2006/table">
            <a:tbl>
              <a:tblPr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601675">
                  <a:extLst>
                    <a:ext uri="{9D8B030D-6E8A-4147-A177-3AD203B41FA5}">
                      <a16:colId xmlns:a16="http://schemas.microsoft.com/office/drawing/2014/main" val="930508992"/>
                    </a:ext>
                  </a:extLst>
                </a:gridCol>
                <a:gridCol w="4601675">
                  <a:extLst>
                    <a:ext uri="{9D8B030D-6E8A-4147-A177-3AD203B41FA5}">
                      <a16:colId xmlns:a16="http://schemas.microsoft.com/office/drawing/2014/main" val="3473593467"/>
                    </a:ext>
                  </a:extLst>
                </a:gridCol>
              </a:tblGrid>
              <a:tr h="7885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1 – Présentation Personnelle (Anglais)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6 – Conception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815477"/>
                  </a:ext>
                </a:extLst>
              </a:tr>
              <a:tr h="788574">
                <a:tc>
                  <a:txBody>
                    <a:bodyPr/>
                    <a:lstStyle/>
                    <a:p>
                      <a:r>
                        <a:rPr lang="fr-FR" dirty="0"/>
                        <a:t>2 – Mon alternance chez ADventori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7 – Architecture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777985"/>
                  </a:ext>
                </a:extLst>
              </a:tr>
              <a:tr h="788574">
                <a:tc>
                  <a:txBody>
                    <a:bodyPr/>
                    <a:lstStyle/>
                    <a:p>
                      <a:r>
                        <a:rPr lang="fr-FR" dirty="0"/>
                        <a:t>3 – Présentation de Uber Cut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8 – Développement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293897"/>
                  </a:ext>
                </a:extLst>
              </a:tr>
              <a:tr h="788574">
                <a:tc>
                  <a:txBody>
                    <a:bodyPr/>
                    <a:lstStyle/>
                    <a:p>
                      <a:r>
                        <a:rPr lang="fr-FR" dirty="0"/>
                        <a:t>4 – Organisation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 – Déploiement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627062"/>
                  </a:ext>
                </a:extLst>
              </a:tr>
              <a:tr h="788574">
                <a:tc>
                  <a:txBody>
                    <a:bodyPr/>
                    <a:lstStyle/>
                    <a:p>
                      <a:r>
                        <a:rPr lang="fr-FR" dirty="0"/>
                        <a:t>5 – Technologies &amp; Outils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10 – Démonstration &amp; Questions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40260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C221C7C-0F5B-B558-8CFF-6A23D563DC3D}"/>
              </a:ext>
            </a:extLst>
          </p:cNvPr>
          <p:cNvSpPr txBox="1"/>
          <p:nvPr/>
        </p:nvSpPr>
        <p:spPr>
          <a:xfrm>
            <a:off x="8866093" y="750608"/>
            <a:ext cx="331238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 – Présentation Personnelle</a:t>
            </a:r>
          </a:p>
          <a:p>
            <a:r>
              <a:rPr lang="fr-FR" dirty="0"/>
              <a:t>2 – Alternance chez </a:t>
            </a:r>
            <a:r>
              <a:rPr lang="fr-FR" dirty="0" err="1"/>
              <a:t>ADventori</a:t>
            </a:r>
            <a:endParaRPr lang="fr-FR" dirty="0"/>
          </a:p>
          <a:p>
            <a:r>
              <a:rPr lang="fr-FR" dirty="0"/>
              <a:t>3 – Présentation de Uber Cut</a:t>
            </a:r>
          </a:p>
          <a:p>
            <a:r>
              <a:rPr lang="fr-FR" dirty="0"/>
              <a:t>4 – Cahier des charges (MVP)</a:t>
            </a:r>
          </a:p>
          <a:p>
            <a:r>
              <a:rPr lang="fr-FR" dirty="0"/>
              <a:t>5 – Conception (UML, use case)</a:t>
            </a:r>
          </a:p>
          <a:p>
            <a:r>
              <a:rPr lang="fr-FR" dirty="0"/>
              <a:t>6 – Diagrammes de séquence</a:t>
            </a:r>
          </a:p>
          <a:p>
            <a:r>
              <a:rPr lang="fr-FR" dirty="0"/>
              <a:t>7 – Merise (MCD, MLD, MPD)</a:t>
            </a:r>
          </a:p>
          <a:p>
            <a:r>
              <a:rPr lang="fr-FR" dirty="0"/>
              <a:t>8 – Conception Graphique</a:t>
            </a:r>
          </a:p>
          <a:p>
            <a:r>
              <a:rPr lang="fr-FR" dirty="0"/>
              <a:t>9 – Technos</a:t>
            </a:r>
          </a:p>
          <a:p>
            <a:r>
              <a:rPr lang="fr-FR" dirty="0"/>
              <a:t>10 – Méthodologie orga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2659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8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1250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Back-end</a:t>
            </a:r>
            <a:r>
              <a:rPr lang="fr-FR" dirty="0"/>
              <a:t> :</a:t>
            </a:r>
          </a:p>
          <a:p>
            <a:r>
              <a:rPr lang="fr-FR" sz="1400" dirty="0"/>
              <a:t>Modèle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471398-F4B9-9E73-D351-E4D376A4C8DF}"/>
              </a:ext>
            </a:extLst>
          </p:cNvPr>
          <p:cNvSpPr txBox="1"/>
          <p:nvPr/>
        </p:nvSpPr>
        <p:spPr>
          <a:xfrm>
            <a:off x="341695" y="2870301"/>
            <a:ext cx="38122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Il s’agit du modèle de l’entité User,</a:t>
            </a:r>
          </a:p>
          <a:p>
            <a:r>
              <a:rPr lang="fr-FR" dirty="0"/>
              <a:t>Dans la première image, on voit les </a:t>
            </a:r>
          </a:p>
          <a:p>
            <a:r>
              <a:rPr lang="fr-FR" dirty="0"/>
              <a:t>définitions de ses attributs (</a:t>
            </a:r>
            <a:r>
              <a:rPr lang="fr-FR" dirty="0" err="1"/>
              <a:t>firstName</a:t>
            </a:r>
            <a:r>
              <a:rPr lang="fr-FR" dirty="0"/>
              <a:t>, </a:t>
            </a:r>
            <a:r>
              <a:rPr lang="fr-FR" dirty="0" err="1"/>
              <a:t>lastName</a:t>
            </a:r>
            <a:r>
              <a:rPr lang="fr-FR" dirty="0"/>
              <a:t>, </a:t>
            </a:r>
            <a:r>
              <a:rPr lang="fr-FR" dirty="0" err="1"/>
              <a:t>phoneNumber</a:t>
            </a:r>
            <a:r>
              <a:rPr lang="fr-FR" dirty="0"/>
              <a:t>, etc…)</a:t>
            </a:r>
          </a:p>
          <a:p>
            <a:endParaRPr lang="fr-FR" dirty="0"/>
          </a:p>
          <a:p>
            <a:r>
              <a:rPr lang="fr-FR" dirty="0"/>
              <a:t>Dans la seconde image, on voit les getters et setters de l’entité permettant de récupérer ou de modifier ces informations dans la base de données.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ACCB1C-43D8-F6A5-FAFF-D07909150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809" y="521040"/>
            <a:ext cx="4223885" cy="4124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396DE-E91E-48EF-C92F-3BB9B3D05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432" y="3577521"/>
            <a:ext cx="4413865" cy="2947001"/>
          </a:xfrm>
          <a:prstGeom prst="rect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17142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8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1250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Back-end</a:t>
            </a:r>
            <a:r>
              <a:rPr lang="fr-FR" dirty="0"/>
              <a:t> :</a:t>
            </a:r>
          </a:p>
          <a:p>
            <a:r>
              <a:rPr lang="fr-FR" sz="1400" dirty="0"/>
              <a:t>Controller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01E519-0E8D-3CD9-BB82-83DB85FF4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461" y="1348966"/>
            <a:ext cx="6642063" cy="4974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471398-F4B9-9E73-D351-E4D376A4C8DF}"/>
              </a:ext>
            </a:extLst>
          </p:cNvPr>
          <p:cNvSpPr txBox="1"/>
          <p:nvPr/>
        </p:nvSpPr>
        <p:spPr>
          <a:xfrm>
            <a:off x="341695" y="2870301"/>
            <a:ext cx="38122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Il s’agit du </a:t>
            </a:r>
            <a:r>
              <a:rPr lang="fr-FR" dirty="0" err="1"/>
              <a:t>controller</a:t>
            </a:r>
            <a:r>
              <a:rPr lang="fr-FR" dirty="0"/>
              <a:t> </a:t>
            </a:r>
          </a:p>
          <a:p>
            <a:r>
              <a:rPr lang="fr-FR" dirty="0"/>
              <a:t>de la page </a:t>
            </a:r>
            <a:r>
              <a:rPr lang="fr-FR" dirty="0" err="1"/>
              <a:t>dashboard</a:t>
            </a:r>
            <a:endParaRPr lang="fr-FR" dirty="0"/>
          </a:p>
          <a:p>
            <a:r>
              <a:rPr lang="fr-FR" dirty="0"/>
              <a:t>Destiné aux coiffeurs, </a:t>
            </a:r>
          </a:p>
          <a:p>
            <a:r>
              <a:rPr lang="fr-FR" dirty="0"/>
              <a:t>dans celle-ci, les coiffeurs ont </a:t>
            </a:r>
          </a:p>
          <a:p>
            <a:r>
              <a:rPr lang="fr-FR" dirty="0"/>
              <a:t>la possibilité de :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Voir leur profil de coiffeur</a:t>
            </a:r>
          </a:p>
          <a:p>
            <a:pPr marL="285750" indent="-285750">
              <a:buFontTx/>
              <a:buChar char="-"/>
            </a:pPr>
            <a:r>
              <a:rPr lang="fr-FR" dirty="0"/>
              <a:t>Modifier leur description</a:t>
            </a:r>
          </a:p>
          <a:p>
            <a:pPr marL="285750" indent="-285750">
              <a:buFontTx/>
              <a:buChar char="-"/>
            </a:pPr>
            <a:r>
              <a:rPr lang="fr-FR" dirty="0"/>
              <a:t>Adopter le statut « prêt à coiffer »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48066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8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59512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Front-end</a:t>
            </a:r>
            <a:r>
              <a:rPr lang="fr-FR" dirty="0"/>
              <a:t> :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Arborescence des couches</a:t>
            </a:r>
          </a:p>
          <a:p>
            <a:pPr marL="285750" indent="-285750">
              <a:buFontTx/>
              <a:buChar char="-"/>
            </a:pPr>
            <a:r>
              <a:rPr lang="fr-FR" dirty="0"/>
              <a:t>Composants réutilisables afin d’optimiser l’application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7F97F8-AC28-4AAC-617C-9E055FC56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2145211" cy="2570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C6CA77-7223-0308-0E0E-886CD8A11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0457" y="2249578"/>
            <a:ext cx="2363848" cy="3750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59861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8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24041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Front-end</a:t>
            </a:r>
            <a:r>
              <a:rPr lang="fr-FR" dirty="0"/>
              <a:t> :</a:t>
            </a:r>
          </a:p>
          <a:p>
            <a:r>
              <a:rPr lang="fr-FR" sz="1400" dirty="0"/>
              <a:t>Réutilisation de composants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952F39-3BD1-286A-5B86-48DBC8ACD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484" y="2375072"/>
            <a:ext cx="8245031" cy="3898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72117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8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24041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Front-end</a:t>
            </a:r>
            <a:r>
              <a:rPr lang="fr-FR" dirty="0"/>
              <a:t> :</a:t>
            </a:r>
          </a:p>
          <a:p>
            <a:r>
              <a:rPr lang="fr-FR" sz="1400" dirty="0"/>
              <a:t>Réutilisation de composants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8AF693-132D-9D1C-6A40-1DE0FEA22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95" y="2870301"/>
            <a:ext cx="5346354" cy="3471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A53EE5-4A9B-AAA1-F34C-2056B4098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6475"/>
            <a:ext cx="4825318" cy="1541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C17062-AC5B-EBE6-28B6-8D96695DA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860" y="4174000"/>
            <a:ext cx="5776445" cy="2167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FD14D5-AAD0-431A-1FBA-ED1B4BFCEE05}"/>
              </a:ext>
            </a:extLst>
          </p:cNvPr>
          <p:cNvSpPr txBox="1"/>
          <p:nvPr/>
        </p:nvSpPr>
        <p:spPr>
          <a:xfrm>
            <a:off x="2212450" y="2527312"/>
            <a:ext cx="1457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Barre de navigation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5ECA9C-425E-092B-6AAE-B14F4FB0CC79}"/>
              </a:ext>
            </a:extLst>
          </p:cNvPr>
          <p:cNvSpPr txBox="1"/>
          <p:nvPr/>
        </p:nvSpPr>
        <p:spPr>
          <a:xfrm>
            <a:off x="8654690" y="3820449"/>
            <a:ext cx="614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/>
              <a:t>Footer</a:t>
            </a:r>
            <a:endParaRPr lang="fr-FR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53A826-D6D8-2D17-4547-9BE722D571CA}"/>
              </a:ext>
            </a:extLst>
          </p:cNvPr>
          <p:cNvSpPr txBox="1"/>
          <p:nvPr/>
        </p:nvSpPr>
        <p:spPr>
          <a:xfrm>
            <a:off x="7378731" y="1460951"/>
            <a:ext cx="2551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Déclaration de la logique et du style</a:t>
            </a:r>
          </a:p>
        </p:txBody>
      </p:sp>
    </p:spTree>
    <p:extLst>
      <p:ext uri="{BB962C8B-B14F-4D97-AF65-F5344CB8AC3E}">
        <p14:creationId xmlns:p14="http://schemas.microsoft.com/office/powerpoint/2010/main" val="23169937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8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16135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Front-end</a:t>
            </a:r>
            <a:r>
              <a:rPr lang="fr-FR" dirty="0"/>
              <a:t> :</a:t>
            </a:r>
          </a:p>
          <a:p>
            <a:r>
              <a:rPr lang="fr-FR" sz="1400" dirty="0"/>
              <a:t>Page de recherche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9DBD9D-A89F-D7E1-B877-EF7FC01C1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387" y="1826475"/>
            <a:ext cx="8012317" cy="3851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61407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8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1918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Front-end</a:t>
            </a:r>
            <a:r>
              <a:rPr lang="fr-FR" dirty="0"/>
              <a:t> :</a:t>
            </a:r>
          </a:p>
          <a:p>
            <a:r>
              <a:rPr lang="fr-FR" sz="1400" dirty="0"/>
              <a:t>Dashboard du coiffeur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90732A-E1EA-3EEC-4900-FE243C03D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355" y="1826475"/>
            <a:ext cx="7988169" cy="383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09535C-1A62-D507-CA5D-41C636588A48}"/>
              </a:ext>
            </a:extLst>
          </p:cNvPr>
          <p:cNvSpPr txBox="1"/>
          <p:nvPr/>
        </p:nvSpPr>
        <p:spPr>
          <a:xfrm>
            <a:off x="341694" y="2870301"/>
            <a:ext cx="3017044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Profil de coiffeur sur la gauche avec :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Nom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Prénom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Email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Photo de profil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Nombre de coupes réalisées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Note moyenne (sur 5)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Description modifiable</a:t>
            </a:r>
          </a:p>
          <a:p>
            <a:pPr marL="285750" indent="-285750">
              <a:buFontTx/>
              <a:buChar char="-"/>
            </a:pPr>
            <a:endParaRPr lang="fr-FR" sz="1400" dirty="0"/>
          </a:p>
          <a:p>
            <a:r>
              <a:rPr lang="fr-FR" sz="1400" dirty="0"/>
              <a:t>Bouton de recherche de client </a:t>
            </a:r>
          </a:p>
          <a:p>
            <a:r>
              <a:rPr lang="fr-FR" sz="1400" dirty="0"/>
              <a:t>sur la droite.</a:t>
            </a:r>
          </a:p>
        </p:txBody>
      </p:sp>
    </p:spTree>
    <p:extLst>
      <p:ext uri="{BB962C8B-B14F-4D97-AF65-F5344CB8AC3E}">
        <p14:creationId xmlns:p14="http://schemas.microsoft.com/office/powerpoint/2010/main" val="3917581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8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1274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Front-end</a:t>
            </a:r>
            <a:r>
              <a:rPr lang="fr-FR" dirty="0"/>
              <a:t> :</a:t>
            </a:r>
          </a:p>
          <a:p>
            <a:r>
              <a:rPr lang="fr-FR" sz="1400" dirty="0"/>
              <a:t>Page profil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09535C-1A62-D507-CA5D-41C636588A48}"/>
              </a:ext>
            </a:extLst>
          </p:cNvPr>
          <p:cNvSpPr txBox="1"/>
          <p:nvPr/>
        </p:nvSpPr>
        <p:spPr>
          <a:xfrm>
            <a:off x="341694" y="2870301"/>
            <a:ext cx="315644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Profil général avec les informations</a:t>
            </a:r>
          </a:p>
          <a:p>
            <a:r>
              <a:rPr lang="fr-FR" sz="1400" dirty="0"/>
              <a:t>modifiables de l’utilisateur.</a:t>
            </a:r>
          </a:p>
          <a:p>
            <a:endParaRPr lang="fr-FR" sz="1400" dirty="0"/>
          </a:p>
          <a:p>
            <a:r>
              <a:rPr lang="fr-FR" sz="1400" dirty="0"/>
              <a:t>Possibilité de consulter l’historique de</a:t>
            </a:r>
          </a:p>
          <a:p>
            <a:r>
              <a:rPr lang="fr-FR" sz="1400" dirty="0"/>
              <a:t>ses commandes, de ses prestations et</a:t>
            </a:r>
          </a:p>
          <a:p>
            <a:r>
              <a:rPr lang="fr-FR" sz="1400" dirty="0"/>
              <a:t>des factures</a:t>
            </a:r>
            <a:br>
              <a:rPr lang="fr-FR" sz="1400" dirty="0"/>
            </a:br>
            <a:br>
              <a:rPr lang="fr-FR" sz="1400" dirty="0"/>
            </a:br>
            <a:r>
              <a:rPr lang="fr-FR" sz="1400" dirty="0"/>
              <a:t>Possibilité de consulter la charte de</a:t>
            </a:r>
          </a:p>
          <a:p>
            <a:r>
              <a:rPr lang="fr-FR" sz="1400" dirty="0"/>
              <a:t>confidentialité et d’utilisation </a:t>
            </a:r>
          </a:p>
          <a:p>
            <a:r>
              <a:rPr lang="fr-FR" sz="1400" dirty="0"/>
              <a:t>des données.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13C71B-5809-C58B-675D-21A3E5F07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948" y="1826475"/>
            <a:ext cx="8040234" cy="3858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51647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4" y="259430"/>
            <a:ext cx="6837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9– Déploiement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360124-8898-D93C-0ED7-92A539FF6E5D}"/>
              </a:ext>
            </a:extLst>
          </p:cNvPr>
          <p:cNvSpPr txBox="1"/>
          <p:nvPr/>
        </p:nvSpPr>
        <p:spPr>
          <a:xfrm>
            <a:off x="2489117" y="3165712"/>
            <a:ext cx="7213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 déployer mon application, j’utilise </a:t>
            </a:r>
            <a:r>
              <a:rPr lang="fr-FR" dirty="0" err="1"/>
              <a:t>Hostinger</a:t>
            </a:r>
            <a:r>
              <a:rPr lang="fr-FR" dirty="0"/>
              <a:t> qui me permet de :</a:t>
            </a:r>
          </a:p>
          <a:p>
            <a:pPr marL="285750" indent="-285750">
              <a:buFontTx/>
              <a:buChar char="-"/>
            </a:pPr>
            <a:r>
              <a:rPr lang="fr-FR" dirty="0"/>
              <a:t>Héberger ma base de données</a:t>
            </a:r>
          </a:p>
          <a:p>
            <a:pPr marL="285750" indent="-285750">
              <a:buFontTx/>
              <a:buChar char="-"/>
            </a:pPr>
            <a:r>
              <a:rPr lang="fr-FR" dirty="0"/>
              <a:t>Déployer mon application sur un serveur </a:t>
            </a:r>
          </a:p>
          <a:p>
            <a:pPr marL="285750" indent="-285750">
              <a:buFontTx/>
              <a:buChar char="-"/>
            </a:pPr>
            <a:r>
              <a:rPr lang="fr-FR" dirty="0"/>
              <a:t>Obtenir un nom de domaine</a:t>
            </a:r>
          </a:p>
        </p:txBody>
      </p:sp>
      <p:pic>
        <p:nvPicPr>
          <p:cNvPr id="4" name="Picture 3" descr="A black background with purple letters">
            <a:extLst>
              <a:ext uri="{FF2B5EF4-FFF2-40B4-BE49-F238E27FC236}">
                <a16:creationId xmlns:a16="http://schemas.microsoft.com/office/drawing/2014/main" id="{5E702F71-8738-56D7-11F3-F90B88576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811" y="1813088"/>
            <a:ext cx="2096373" cy="142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975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4" y="259430"/>
            <a:ext cx="6837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10 – Démonstration &amp; Questions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FC9E12-530E-2EC4-1B70-E9D378509F45}"/>
              </a:ext>
            </a:extLst>
          </p:cNvPr>
          <p:cNvSpPr txBox="1"/>
          <p:nvPr/>
        </p:nvSpPr>
        <p:spPr>
          <a:xfrm>
            <a:off x="5484710" y="3244334"/>
            <a:ext cx="122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Uber Move" panose="02010803030201060303" pitchFamily="50" charset="0"/>
              </a:rPr>
              <a:t>ubercut.fr</a:t>
            </a:r>
          </a:p>
        </p:txBody>
      </p:sp>
    </p:spTree>
    <p:extLst>
      <p:ext uri="{BB962C8B-B14F-4D97-AF65-F5344CB8AC3E}">
        <p14:creationId xmlns:p14="http://schemas.microsoft.com/office/powerpoint/2010/main" val="30382838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A85F-A749-AA1A-81C8-053039B08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Personal</a:t>
            </a:r>
            <a:r>
              <a:rPr lang="fr-FR" dirty="0"/>
              <a:t> </a:t>
            </a:r>
            <a:r>
              <a:rPr lang="fr-FR" dirty="0" err="1"/>
              <a:t>Presentation</a:t>
            </a:r>
            <a:endParaRPr lang="fr-FR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F48090E-0F9D-43D9-9602-2942EBECB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9584" y="1971479"/>
            <a:ext cx="6311020" cy="36331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/>
              <a:t>- Wassim BACHA</a:t>
            </a:r>
          </a:p>
          <a:p>
            <a:pPr marL="0" indent="0">
              <a:buNone/>
            </a:pPr>
            <a:r>
              <a:rPr lang="fr-FR" sz="2400" dirty="0"/>
              <a:t>- 22 </a:t>
            </a:r>
            <a:r>
              <a:rPr lang="fr-FR" sz="2400" dirty="0" err="1"/>
              <a:t>years</a:t>
            </a:r>
            <a:r>
              <a:rPr lang="fr-FR" sz="2400" dirty="0"/>
              <a:t> </a:t>
            </a:r>
            <a:r>
              <a:rPr lang="fr-FR" sz="2400" dirty="0" err="1"/>
              <a:t>old</a:t>
            </a:r>
            <a:endParaRPr lang="fr-FR" sz="2400" dirty="0"/>
          </a:p>
          <a:p>
            <a:pPr marL="0" indent="0">
              <a:buNone/>
            </a:pPr>
            <a:r>
              <a:rPr lang="fr-FR" sz="2400" dirty="0"/>
              <a:t>- BAC+2 (BTS Services Informatiques aux Organisations)</a:t>
            </a:r>
          </a:p>
          <a:p>
            <a:pPr marL="0" indent="0">
              <a:buNone/>
            </a:pPr>
            <a:r>
              <a:rPr lang="fr-FR" sz="2400" dirty="0"/>
              <a:t>- </a:t>
            </a:r>
            <a:r>
              <a:rPr lang="fr-FR" sz="2400" dirty="0" err="1"/>
              <a:t>Fullstack</a:t>
            </a:r>
            <a:r>
              <a:rPr lang="fr-FR" sz="2400" dirty="0"/>
              <a:t> </a:t>
            </a:r>
            <a:r>
              <a:rPr lang="fr-FR" sz="2400" dirty="0" err="1"/>
              <a:t>Developer</a:t>
            </a:r>
            <a:r>
              <a:rPr lang="fr-FR" sz="2400" dirty="0"/>
              <a:t> at </a:t>
            </a:r>
            <a:r>
              <a:rPr lang="fr-FR" sz="2400" dirty="0" err="1"/>
              <a:t>ADventori</a:t>
            </a:r>
            <a:endParaRPr lang="fr-FR" sz="2400" dirty="0"/>
          </a:p>
        </p:txBody>
      </p:sp>
      <p:pic>
        <p:nvPicPr>
          <p:cNvPr id="20" name="Picture 19" descr="A cat with a bandana covering its face">
            <a:extLst>
              <a:ext uri="{FF2B5EF4-FFF2-40B4-BE49-F238E27FC236}">
                <a16:creationId xmlns:a16="http://schemas.microsoft.com/office/drawing/2014/main" id="{1908AFA8-95E4-C62F-CBEC-1C1F4CD81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20108"/>
            <a:ext cx="3353276" cy="33359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81430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E15FEBD-D5E0-EB30-F7B2-8DF42E035A69}"/>
              </a:ext>
            </a:extLst>
          </p:cNvPr>
          <p:cNvSpPr txBox="1"/>
          <p:nvPr/>
        </p:nvSpPr>
        <p:spPr>
          <a:xfrm>
            <a:off x="4235509" y="3075057"/>
            <a:ext cx="3720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latin typeface="Uber Move" panose="02010803030201060303" pitchFamily="50" charset="0"/>
              </a:rPr>
              <a:t>Conclusion</a:t>
            </a:r>
          </a:p>
        </p:txBody>
      </p:sp>
      <p:sp>
        <p:nvSpPr>
          <p:cNvPr id="3" name="Flowchart: Punched Tape 2">
            <a:extLst>
              <a:ext uri="{FF2B5EF4-FFF2-40B4-BE49-F238E27FC236}">
                <a16:creationId xmlns:a16="http://schemas.microsoft.com/office/drawing/2014/main" id="{41F6B078-3D17-0AF3-699C-229C4246F552}"/>
              </a:ext>
            </a:extLst>
          </p:cNvPr>
          <p:cNvSpPr/>
          <p:nvPr/>
        </p:nvSpPr>
        <p:spPr>
          <a:xfrm rot="19125158">
            <a:off x="7658028" y="4165940"/>
            <a:ext cx="10678044" cy="6681793"/>
          </a:xfrm>
          <a:prstGeom prst="flowChartPunchedTap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owchart: Punched Tape 6">
            <a:extLst>
              <a:ext uri="{FF2B5EF4-FFF2-40B4-BE49-F238E27FC236}">
                <a16:creationId xmlns:a16="http://schemas.microsoft.com/office/drawing/2014/main" id="{552EC4CD-CDE9-556B-A861-3D79EAAE83D6}"/>
              </a:ext>
            </a:extLst>
          </p:cNvPr>
          <p:cNvSpPr/>
          <p:nvPr/>
        </p:nvSpPr>
        <p:spPr>
          <a:xfrm rot="19125158">
            <a:off x="-6144078" y="-3775453"/>
            <a:ext cx="10678044" cy="6681793"/>
          </a:xfrm>
          <a:prstGeom prst="flowChartPunchedTap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A6DC7C-71C1-0333-4D38-D14B4DBDDE8D}"/>
              </a:ext>
            </a:extLst>
          </p:cNvPr>
          <p:cNvSpPr txBox="1"/>
          <p:nvPr/>
        </p:nvSpPr>
        <p:spPr>
          <a:xfrm>
            <a:off x="5432194" y="3720696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719539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logo">
            <a:extLst>
              <a:ext uri="{FF2B5EF4-FFF2-40B4-BE49-F238E27FC236}">
                <a16:creationId xmlns:a16="http://schemas.microsoft.com/office/drawing/2014/main" id="{44347B7B-257F-47A0-CF22-619172A3B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417" y="661796"/>
            <a:ext cx="4481166" cy="196734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8A0B7B-15C7-60AE-2C45-A3A4200BA305}"/>
              </a:ext>
            </a:extLst>
          </p:cNvPr>
          <p:cNvSpPr txBox="1"/>
          <p:nvPr/>
        </p:nvSpPr>
        <p:spPr>
          <a:xfrm>
            <a:off x="659394" y="3429000"/>
            <a:ext cx="108732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- Startup créée en 2009 par </a:t>
            </a:r>
            <a:r>
              <a:rPr lang="fr-FR" sz="2800" dirty="0" err="1"/>
              <a:t>M.Pierre</a:t>
            </a:r>
            <a:r>
              <a:rPr lang="fr-FR" sz="2800" dirty="0"/>
              <a:t>-Antoine </a:t>
            </a:r>
            <a:r>
              <a:rPr lang="fr-FR" sz="2800" dirty="0" err="1"/>
              <a:t>Durgeat</a:t>
            </a:r>
            <a:endParaRPr lang="fr-FR" sz="2800" dirty="0"/>
          </a:p>
          <a:p>
            <a:r>
              <a:rPr lang="fr-FR" sz="2800" dirty="0"/>
              <a:t>- Leader en France des bannières publicitaires dynamiques (DCO)</a:t>
            </a:r>
          </a:p>
          <a:p>
            <a:r>
              <a:rPr lang="fr-FR" sz="2800" dirty="0"/>
              <a:t>- Plus de 20 employés répartis en 3 équipes : </a:t>
            </a:r>
          </a:p>
          <a:p>
            <a:pPr marL="914400" lvl="1" indent="-457200">
              <a:buFontTx/>
              <a:buChar char="-"/>
            </a:pPr>
            <a:r>
              <a:rPr lang="fr-FR" sz="2800" dirty="0"/>
              <a:t>Opérations</a:t>
            </a:r>
          </a:p>
          <a:p>
            <a:pPr marL="914400" lvl="1" indent="-457200">
              <a:buFontTx/>
              <a:buChar char="-"/>
            </a:pPr>
            <a:r>
              <a:rPr lang="fr-FR" sz="2800" dirty="0"/>
              <a:t>Creative </a:t>
            </a:r>
            <a:r>
              <a:rPr lang="fr-FR" sz="2800" dirty="0" err="1"/>
              <a:t>Lab</a:t>
            </a:r>
            <a:r>
              <a:rPr lang="fr-FR" sz="2800" dirty="0"/>
              <a:t> </a:t>
            </a:r>
          </a:p>
          <a:p>
            <a:pPr marL="914400" lvl="1" indent="-457200">
              <a:buFontTx/>
              <a:buChar char="-"/>
            </a:pPr>
            <a:r>
              <a:rPr lang="fr-FR" sz="2800" dirty="0"/>
              <a:t>Tech </a:t>
            </a:r>
            <a:r>
              <a:rPr lang="fr-FR" sz="2800" dirty="0" err="1"/>
              <a:t>Lab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8173999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6DCCE-4DB6-A0D3-EE73-3948A57150D7}"/>
              </a:ext>
            </a:extLst>
          </p:cNvPr>
          <p:cNvSpPr txBox="1"/>
          <p:nvPr/>
        </p:nvSpPr>
        <p:spPr>
          <a:xfrm>
            <a:off x="4194100" y="407405"/>
            <a:ext cx="380379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Qu’est-ce que la DCO ?</a:t>
            </a:r>
          </a:p>
          <a:p>
            <a:pPr algn="ctr"/>
            <a:r>
              <a:rPr lang="fr-FR" dirty="0"/>
              <a:t>(Dynamic Creative Optimisation)</a:t>
            </a:r>
          </a:p>
        </p:txBody>
      </p:sp>
      <p:pic>
        <p:nvPicPr>
          <p:cNvPr id="3" name="Picture 2" descr="A close-up of a logo">
            <a:extLst>
              <a:ext uri="{FF2B5EF4-FFF2-40B4-BE49-F238E27FC236}">
                <a16:creationId xmlns:a16="http://schemas.microsoft.com/office/drawing/2014/main" id="{279B4441-A442-8331-F054-C8BB1B144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26" y="407405"/>
            <a:ext cx="1802999" cy="7915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A person in overalls holding a tire&#10;&#10;Description automatically generated">
            <a:extLst>
              <a:ext uri="{FF2B5EF4-FFF2-40B4-BE49-F238E27FC236}">
                <a16:creationId xmlns:a16="http://schemas.microsoft.com/office/drawing/2014/main" id="{30028049-38B5-F1ED-8344-2CD87441F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74" y="2281473"/>
            <a:ext cx="1804552" cy="3648547"/>
          </a:xfrm>
          <a:prstGeom prst="rect">
            <a:avLst/>
          </a:prstGeom>
        </p:spPr>
      </p:pic>
      <p:pic>
        <p:nvPicPr>
          <p:cNvPr id="9" name="Picture 8" descr="A car parked outside a building&#10;&#10;Description automatically generated">
            <a:extLst>
              <a:ext uri="{FF2B5EF4-FFF2-40B4-BE49-F238E27FC236}">
                <a16:creationId xmlns:a16="http://schemas.microsoft.com/office/drawing/2014/main" id="{0169317C-98DB-A515-1DD1-C82042FC1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718" y="2281473"/>
            <a:ext cx="1804552" cy="3648548"/>
          </a:xfrm>
          <a:prstGeom prst="rect">
            <a:avLst/>
          </a:prstGeom>
        </p:spPr>
      </p:pic>
      <p:pic>
        <p:nvPicPr>
          <p:cNvPr id="11" name="Picture 10" descr="A car parked outside a building&#10;&#10;Description automatically generated">
            <a:extLst>
              <a:ext uri="{FF2B5EF4-FFF2-40B4-BE49-F238E27FC236}">
                <a16:creationId xmlns:a16="http://schemas.microsoft.com/office/drawing/2014/main" id="{AD5BF4A7-FCC6-FD96-E735-411EDA6A1D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462" y="2281473"/>
            <a:ext cx="1804552" cy="36485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13C4D6-86CE-AB10-39E4-D0CA56CA864F}"/>
              </a:ext>
            </a:extLst>
          </p:cNvPr>
          <p:cNvSpPr txBox="1"/>
          <p:nvPr/>
        </p:nvSpPr>
        <p:spPr>
          <a:xfrm>
            <a:off x="7701533" y="2813084"/>
            <a:ext cx="36394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bannière s’adapte à l’utilisateur et à son contexte de navigation (profil, </a:t>
            </a:r>
            <a:r>
              <a:rPr lang="fr-FR" dirty="0" err="1"/>
              <a:t>géolocalosation</a:t>
            </a:r>
            <a:r>
              <a:rPr lang="fr-FR" dirty="0"/>
              <a:t>, flux de produit, météo, contenu, etc…)</a:t>
            </a:r>
          </a:p>
          <a:p>
            <a:endParaRPr lang="fr-FR" dirty="0"/>
          </a:p>
          <a:p>
            <a:r>
              <a:rPr lang="fr-FR" dirty="0"/>
              <a:t>Les principales technologies utilisées sont :</a:t>
            </a:r>
          </a:p>
          <a:p>
            <a:r>
              <a:rPr lang="fr-FR" dirty="0"/>
              <a:t>- Groovy (Java)</a:t>
            </a:r>
          </a:p>
          <a:p>
            <a:r>
              <a:rPr lang="fr-FR" dirty="0"/>
              <a:t>- </a:t>
            </a:r>
            <a:r>
              <a:rPr lang="fr-FR" dirty="0" err="1"/>
              <a:t>VueJs</a:t>
            </a:r>
            <a:r>
              <a:rPr lang="fr-FR" dirty="0"/>
              <a:t> (Javascript)</a:t>
            </a:r>
          </a:p>
        </p:txBody>
      </p:sp>
    </p:spTree>
    <p:extLst>
      <p:ext uri="{BB962C8B-B14F-4D97-AF65-F5344CB8AC3E}">
        <p14:creationId xmlns:p14="http://schemas.microsoft.com/office/powerpoint/2010/main" val="20565601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6DCCE-4DB6-A0D3-EE73-3948A57150D7}"/>
              </a:ext>
            </a:extLst>
          </p:cNvPr>
          <p:cNvSpPr txBox="1"/>
          <p:nvPr/>
        </p:nvSpPr>
        <p:spPr>
          <a:xfrm>
            <a:off x="5132337" y="541575"/>
            <a:ext cx="1927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Nos clients</a:t>
            </a:r>
          </a:p>
        </p:txBody>
      </p:sp>
      <p:pic>
        <p:nvPicPr>
          <p:cNvPr id="3" name="Picture 2" descr="A close-up of a logo">
            <a:extLst>
              <a:ext uri="{FF2B5EF4-FFF2-40B4-BE49-F238E27FC236}">
                <a16:creationId xmlns:a16="http://schemas.microsoft.com/office/drawing/2014/main" id="{279B4441-A442-8331-F054-C8BB1B144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26" y="407405"/>
            <a:ext cx="1802999" cy="7915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C3A32F-7861-4AF2-D56D-5713904DA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091" y="1732187"/>
            <a:ext cx="8265814" cy="45842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274819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E15FEBD-D5E0-EB30-F7B2-8DF42E035A69}"/>
              </a:ext>
            </a:extLst>
          </p:cNvPr>
          <p:cNvSpPr txBox="1"/>
          <p:nvPr/>
        </p:nvSpPr>
        <p:spPr>
          <a:xfrm>
            <a:off x="4235509" y="3075057"/>
            <a:ext cx="3720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latin typeface="Uber Move" panose="02010803030201060303" pitchFamily="50" charset="0"/>
              </a:rPr>
              <a:t>Uber Cut</a:t>
            </a:r>
          </a:p>
        </p:txBody>
      </p:sp>
      <p:sp>
        <p:nvSpPr>
          <p:cNvPr id="3" name="Flowchart: Punched Tape 2">
            <a:extLst>
              <a:ext uri="{FF2B5EF4-FFF2-40B4-BE49-F238E27FC236}">
                <a16:creationId xmlns:a16="http://schemas.microsoft.com/office/drawing/2014/main" id="{41F6B078-3D17-0AF3-699C-229C4246F552}"/>
              </a:ext>
            </a:extLst>
          </p:cNvPr>
          <p:cNvSpPr/>
          <p:nvPr/>
        </p:nvSpPr>
        <p:spPr>
          <a:xfrm rot="19125158">
            <a:off x="7658028" y="4165940"/>
            <a:ext cx="10678044" cy="6681793"/>
          </a:xfrm>
          <a:prstGeom prst="flowChartPunchedTap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owchart: Punched Tape 6">
            <a:extLst>
              <a:ext uri="{FF2B5EF4-FFF2-40B4-BE49-F238E27FC236}">
                <a16:creationId xmlns:a16="http://schemas.microsoft.com/office/drawing/2014/main" id="{552EC4CD-CDE9-556B-A861-3D79EAAE83D6}"/>
              </a:ext>
            </a:extLst>
          </p:cNvPr>
          <p:cNvSpPr/>
          <p:nvPr/>
        </p:nvSpPr>
        <p:spPr>
          <a:xfrm rot="19125158">
            <a:off x="-6144078" y="-3775453"/>
            <a:ext cx="10678044" cy="6681793"/>
          </a:xfrm>
          <a:prstGeom prst="flowChartPunchedTap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A6DC7C-71C1-0333-4D38-D14B4DBDDE8D}"/>
              </a:ext>
            </a:extLst>
          </p:cNvPr>
          <p:cNvSpPr txBox="1"/>
          <p:nvPr/>
        </p:nvSpPr>
        <p:spPr>
          <a:xfrm>
            <a:off x="4431695" y="3720696"/>
            <a:ext cx="3328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Plateforme de mise en relation </a:t>
            </a:r>
          </a:p>
          <a:p>
            <a:pPr algn="ctr"/>
            <a:r>
              <a:rPr lang="fr-FR" dirty="0"/>
              <a:t>entre coiffeurs et clients.</a:t>
            </a:r>
          </a:p>
        </p:txBody>
      </p:sp>
    </p:spTree>
    <p:extLst>
      <p:ext uri="{BB962C8B-B14F-4D97-AF65-F5344CB8AC3E}">
        <p14:creationId xmlns:p14="http://schemas.microsoft.com/office/powerpoint/2010/main" val="2857330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E15FEBD-D5E0-EB30-F7B2-8DF42E035A69}"/>
              </a:ext>
            </a:extLst>
          </p:cNvPr>
          <p:cNvSpPr txBox="1"/>
          <p:nvPr/>
        </p:nvSpPr>
        <p:spPr>
          <a:xfrm>
            <a:off x="341695" y="259430"/>
            <a:ext cx="3720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latin typeface="Uber Move" panose="02010803030201060303" pitchFamily="50" charset="0"/>
              </a:rPr>
              <a:t>Presentation</a:t>
            </a:r>
          </a:p>
        </p:txBody>
      </p:sp>
      <p:pic>
        <p:nvPicPr>
          <p:cNvPr id="4" name="Picture 3" descr="Close-up of bag with hair comb, hair-cutting shears, and scissors">
            <a:extLst>
              <a:ext uri="{FF2B5EF4-FFF2-40B4-BE49-F238E27FC236}">
                <a16:creationId xmlns:a16="http://schemas.microsoft.com/office/drawing/2014/main" id="{E471B4D6-1BCB-7822-79AE-7E8F16F3F9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24" r="1"/>
          <a:stretch/>
        </p:blipFill>
        <p:spPr>
          <a:xfrm>
            <a:off x="4911358" y="0"/>
            <a:ext cx="728064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287AB2-C0C7-0366-B1B3-AEDCD563AC2D}"/>
              </a:ext>
            </a:extLst>
          </p:cNvPr>
          <p:cNvSpPr txBox="1"/>
          <p:nvPr/>
        </p:nvSpPr>
        <p:spPr>
          <a:xfrm>
            <a:off x="341695" y="2027975"/>
            <a:ext cx="39744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Uber Move" panose="02010803030201060303" pitchFamily="50" charset="0"/>
              </a:rPr>
              <a:t>Uber Cut est une application web qui permet aux coiffeurs locaux d’être mis en relation avec des clients rapidement, facilement et à un prix abordable.</a:t>
            </a:r>
          </a:p>
          <a:p>
            <a:endParaRPr lang="fr-FR" dirty="0">
              <a:latin typeface="Uber Move" panose="02010803030201060303" pitchFamily="50" charset="0"/>
            </a:endParaRPr>
          </a:p>
          <a:p>
            <a:r>
              <a:rPr lang="fr-FR" dirty="0">
                <a:latin typeface="Uber Move" panose="02010803030201060303" pitchFamily="50" charset="0"/>
              </a:rPr>
              <a:t>Ses principaux avantages sont :</a:t>
            </a:r>
          </a:p>
          <a:p>
            <a:pPr marL="285750" indent="-285750">
              <a:buFontTx/>
              <a:buChar char="-"/>
            </a:pPr>
            <a:r>
              <a:rPr lang="fr-FR" dirty="0">
                <a:latin typeface="Uber Move" panose="02010803030201060303" pitchFamily="50" charset="0"/>
              </a:rPr>
              <a:t>Simplicité d’utilisation</a:t>
            </a:r>
          </a:p>
          <a:p>
            <a:pPr marL="285750" indent="-285750">
              <a:buFontTx/>
              <a:buChar char="-"/>
            </a:pPr>
            <a:r>
              <a:rPr lang="fr-FR" dirty="0">
                <a:latin typeface="Uber Move" panose="02010803030201060303" pitchFamily="50" charset="0"/>
              </a:rPr>
              <a:t>Ouvert à tous</a:t>
            </a:r>
          </a:p>
          <a:p>
            <a:pPr marL="285750" indent="-285750">
              <a:buFontTx/>
              <a:buChar char="-"/>
            </a:pPr>
            <a:r>
              <a:rPr lang="fr-FR" dirty="0">
                <a:latin typeface="Uber Move" panose="02010803030201060303" pitchFamily="50" charset="0"/>
              </a:rPr>
              <a:t>Prix honnêtes</a:t>
            </a:r>
          </a:p>
          <a:p>
            <a:pPr marL="285750" indent="-285750">
              <a:buFontTx/>
              <a:buChar char="-"/>
            </a:pPr>
            <a:r>
              <a:rPr lang="fr-FR" dirty="0">
                <a:latin typeface="Uber Move" panose="02010803030201060303" pitchFamily="50" charset="0"/>
              </a:rPr>
              <a:t>Opportunité de travail pour les coiffeurs talentueux</a:t>
            </a:r>
          </a:p>
        </p:txBody>
      </p:sp>
    </p:spTree>
    <p:extLst>
      <p:ext uri="{BB962C8B-B14F-4D97-AF65-F5344CB8AC3E}">
        <p14:creationId xmlns:p14="http://schemas.microsoft.com/office/powerpoint/2010/main" val="26849019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4 – Organisation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D2AE2E-C13E-FC06-87B7-03B5423FA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01" y="1430447"/>
            <a:ext cx="6913187" cy="45850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F376DB-72D4-12CD-1AC2-B97C1A989E1C}"/>
              </a:ext>
            </a:extLst>
          </p:cNvPr>
          <p:cNvSpPr txBox="1"/>
          <p:nvPr/>
        </p:nvSpPr>
        <p:spPr>
          <a:xfrm>
            <a:off x="7936923" y="1460806"/>
            <a:ext cx="36394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Contexte, il s’agit d’un projet personnel sur lequel je travaille seul.</a:t>
            </a:r>
          </a:p>
          <a:p>
            <a:endParaRPr lang="fr-FR" dirty="0"/>
          </a:p>
          <a:p>
            <a:r>
              <a:rPr lang="fr-FR" dirty="0"/>
              <a:t>Pour l’organisation du projet, j’ai choisi la méthode agile.</a:t>
            </a:r>
          </a:p>
          <a:p>
            <a:endParaRPr lang="fr-FR" dirty="0"/>
          </a:p>
          <a:p>
            <a:r>
              <a:rPr lang="fr-FR" dirty="0"/>
              <a:t>Ainsi, je peux garder un œil sur mes tâches restantes pour atteindre le MVP du deadline.</a:t>
            </a:r>
          </a:p>
          <a:p>
            <a:endParaRPr lang="fr-FR" dirty="0"/>
          </a:p>
          <a:p>
            <a:r>
              <a:rPr lang="fr-FR" dirty="0"/>
              <a:t>Pour le </a:t>
            </a:r>
            <a:r>
              <a:rPr lang="fr-FR" dirty="0" err="1"/>
              <a:t>versionning</a:t>
            </a:r>
            <a:r>
              <a:rPr lang="fr-FR" dirty="0"/>
              <a:t>, j’utilise un repository </a:t>
            </a:r>
            <a:r>
              <a:rPr lang="fr-FR" dirty="0" err="1"/>
              <a:t>Github</a:t>
            </a:r>
            <a:r>
              <a:rPr lang="fr-FR" dirty="0"/>
              <a:t> me permettant de travailler depuis plusieurs postes en gardant une trace des changements</a:t>
            </a:r>
          </a:p>
        </p:txBody>
      </p:sp>
    </p:spTree>
    <p:extLst>
      <p:ext uri="{BB962C8B-B14F-4D97-AF65-F5344CB8AC3E}">
        <p14:creationId xmlns:p14="http://schemas.microsoft.com/office/powerpoint/2010/main" val="5234154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7557</TotalTime>
  <Words>1217</Words>
  <Application>Microsoft Office PowerPoint</Application>
  <PresentationFormat>Widescreen</PresentationFormat>
  <Paragraphs>237</Paragraphs>
  <Slides>30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Aptos</vt:lpstr>
      <vt:lpstr>Aptos Display</vt:lpstr>
      <vt:lpstr>Arial</vt:lpstr>
      <vt:lpstr>Uber Move</vt:lpstr>
      <vt:lpstr>Office Theme</vt:lpstr>
      <vt:lpstr>PowerPoint Presentation</vt:lpstr>
      <vt:lpstr>PowerPoint Presentation</vt:lpstr>
      <vt:lpstr>Personal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Wassim Bacha</dc:creator>
  <cp:lastModifiedBy>Wassim Bacha</cp:lastModifiedBy>
  <cp:revision>139</cp:revision>
  <dcterms:created xsi:type="dcterms:W3CDTF">2024-06-03T07:27:24Z</dcterms:created>
  <dcterms:modified xsi:type="dcterms:W3CDTF">2024-06-11T22:22:55Z</dcterms:modified>
</cp:coreProperties>
</file>